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0233600" cy="31089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8BA6"/>
    <a:srgbClr val="E8BB6A"/>
    <a:srgbClr val="59220E"/>
    <a:srgbClr val="B25D26"/>
    <a:srgbClr val="A56832"/>
    <a:srgbClr val="FBCE20"/>
    <a:srgbClr val="083566"/>
    <a:srgbClr val="00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17"/>
    <p:restoredTop sz="94658"/>
  </p:normalViewPr>
  <p:slideViewPr>
    <p:cSldViewPr snapToGrid="0" snapToObjects="1">
      <p:cViewPr>
        <p:scale>
          <a:sx n="14" d="100"/>
          <a:sy n="14" d="100"/>
        </p:scale>
        <p:origin x="-101" y="47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tiff>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088045"/>
            <a:ext cx="34198560" cy="10823787"/>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6329239"/>
            <a:ext cx="30175200" cy="7506121"/>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9465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4070510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655233"/>
            <a:ext cx="8675370" cy="263469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655233"/>
            <a:ext cx="25523190" cy="263469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87029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40891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7750819"/>
            <a:ext cx="34701480" cy="1293240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0805572"/>
            <a:ext cx="34701480" cy="680084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7E677B0-419F-3346-AEA6-E537A8118DFA}" type="datetimeFigureOut">
              <a:rPr lang="en-US" smtClean="0"/>
              <a:t>4/10/2025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314636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677B0-419F-3346-AEA6-E537A8118DFA}"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51573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655240"/>
            <a:ext cx="34701480" cy="60092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7621272"/>
            <a:ext cx="17020696"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4" name="Content Placeholder 3"/>
          <p:cNvSpPr>
            <a:spLocks noGrp="1"/>
          </p:cNvSpPr>
          <p:nvPr>
            <p:ph sz="half" idx="2"/>
          </p:nvPr>
        </p:nvSpPr>
        <p:spPr>
          <a:xfrm>
            <a:off x="2771305" y="11356340"/>
            <a:ext cx="17020696"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7621272"/>
            <a:ext cx="17104520"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6" name="Content Placeholder 5"/>
          <p:cNvSpPr>
            <a:spLocks noGrp="1"/>
          </p:cNvSpPr>
          <p:nvPr>
            <p:ph sz="quarter" idx="4"/>
          </p:nvPr>
        </p:nvSpPr>
        <p:spPr>
          <a:xfrm>
            <a:off x="20368262" y="11356340"/>
            <a:ext cx="17104520"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677B0-419F-3346-AEA6-E537A8118DFA}" type="datetimeFigureOut">
              <a:rPr lang="en-US" smtClean="0"/>
              <a:t>4/10/2025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1692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677B0-419F-3346-AEA6-E537A8118DFA}" type="datetimeFigureOut">
              <a:rPr lang="en-US" smtClean="0"/>
              <a:t>4/10/2025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72922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677B0-419F-3346-AEA6-E537A8118DFA}" type="datetimeFigureOut">
              <a:rPr lang="en-US" smtClean="0"/>
              <a:t>4/10/2025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91606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476333"/>
            <a:ext cx="20368260" cy="22093767"/>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0877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476333"/>
            <a:ext cx="20368260" cy="22093767"/>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88776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655240"/>
            <a:ext cx="34701480" cy="600921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276166"/>
            <a:ext cx="34701480" cy="197260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28815460"/>
            <a:ext cx="9052560" cy="1655233"/>
          </a:xfrm>
          <a:prstGeom prst="rect">
            <a:avLst/>
          </a:prstGeom>
        </p:spPr>
        <p:txBody>
          <a:bodyPr vert="horz" lIns="91440" tIns="45720" rIns="91440" bIns="45720" rtlCol="0" anchor="ctr"/>
          <a:lstStyle>
            <a:lvl1pPr algn="l">
              <a:defRPr sz="5280">
                <a:solidFill>
                  <a:schemeClr val="tx1">
                    <a:tint val="75000"/>
                  </a:schemeClr>
                </a:solidFill>
              </a:defRPr>
            </a:lvl1pPr>
          </a:lstStyle>
          <a:p>
            <a:fld id="{37E677B0-419F-3346-AEA6-E537A8118DFA}" type="datetimeFigureOut">
              <a:rPr lang="en-US" smtClean="0"/>
              <a:t>4/10/2025</a:t>
            </a:fld>
            <a:endParaRPr lang="en-US"/>
          </a:p>
        </p:txBody>
      </p:sp>
      <p:sp>
        <p:nvSpPr>
          <p:cNvPr id="5" name="Footer Placeholder 4"/>
          <p:cNvSpPr>
            <a:spLocks noGrp="1"/>
          </p:cNvSpPr>
          <p:nvPr>
            <p:ph type="ftr" sz="quarter" idx="3"/>
          </p:nvPr>
        </p:nvSpPr>
        <p:spPr>
          <a:xfrm>
            <a:off x="13327380" y="28815460"/>
            <a:ext cx="13578840" cy="1655233"/>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28815460"/>
            <a:ext cx="9052560" cy="1655233"/>
          </a:xfrm>
          <a:prstGeom prst="rect">
            <a:avLst/>
          </a:prstGeom>
        </p:spPr>
        <p:txBody>
          <a:bodyPr vert="horz" lIns="91440" tIns="45720" rIns="91440" bIns="45720" rtlCol="0" anchor="ctr"/>
          <a:lstStyle>
            <a:lvl1pPr algn="r">
              <a:defRPr sz="5280">
                <a:solidFill>
                  <a:schemeClr val="tx1">
                    <a:tint val="75000"/>
                  </a:schemeClr>
                </a:solidFill>
              </a:defRPr>
            </a:lvl1pPr>
          </a:lstStyle>
          <a:p>
            <a:fld id="{5E424A69-0C1F-A24F-A5DA-82687E67AB2C}" type="slidenum">
              <a:rPr lang="en-US" smtClean="0"/>
              <a:t>‹#›</a:t>
            </a:fld>
            <a:endParaRPr lang="en-US"/>
          </a:p>
        </p:txBody>
      </p:sp>
    </p:spTree>
    <p:extLst>
      <p:ext uri="{BB962C8B-B14F-4D97-AF65-F5344CB8AC3E}">
        <p14:creationId xmlns:p14="http://schemas.microsoft.com/office/powerpoint/2010/main" val="3363507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tif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Picture 14" descr="A cactus in a desert&#10;&#10;AI-generated content may be incorrect.">
            <a:extLst>
              <a:ext uri="{FF2B5EF4-FFF2-40B4-BE49-F238E27FC236}">
                <a16:creationId xmlns:a16="http://schemas.microsoft.com/office/drawing/2014/main" id="{632ECFA4-8F5E-EDD6-8E5F-2007253C4273}"/>
              </a:ext>
            </a:extLst>
          </p:cNvPr>
          <p:cNvPicPr>
            <a:picLocks noChangeAspect="1"/>
          </p:cNvPicPr>
          <p:nvPr/>
        </p:nvPicPr>
        <p:blipFill>
          <a:blip r:embed="rId2"/>
          <a:srcRect b="29648"/>
          <a:stretch/>
        </p:blipFill>
        <p:spPr>
          <a:xfrm>
            <a:off x="1" y="6194572"/>
            <a:ext cx="40233599" cy="28512879"/>
          </a:xfrm>
          <a:prstGeom prst="rect">
            <a:avLst/>
          </a:prstGeom>
        </p:spPr>
      </p:pic>
      <p:sp>
        <p:nvSpPr>
          <p:cNvPr id="19" name="Rectangle 18">
            <a:extLst>
              <a:ext uri="{FF2B5EF4-FFF2-40B4-BE49-F238E27FC236}">
                <a16:creationId xmlns:a16="http://schemas.microsoft.com/office/drawing/2014/main" id="{ABF9636B-809F-2140-9ABB-FED362148E3A}"/>
              </a:ext>
            </a:extLst>
          </p:cNvPr>
          <p:cNvSpPr/>
          <p:nvPr/>
        </p:nvSpPr>
        <p:spPr>
          <a:xfrm>
            <a:off x="0" y="0"/>
            <a:ext cx="40233600" cy="6181344"/>
          </a:xfrm>
          <a:prstGeom prst="rect">
            <a:avLst/>
          </a:prstGeom>
          <a:solidFill>
            <a:srgbClr val="A56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642CF64-2D16-F449-A9DC-5613AC8D92E6}"/>
              </a:ext>
            </a:extLst>
          </p:cNvPr>
          <p:cNvSpPr txBox="1"/>
          <p:nvPr/>
        </p:nvSpPr>
        <p:spPr>
          <a:xfrm>
            <a:off x="6434035" y="390090"/>
            <a:ext cx="33432496" cy="2400657"/>
          </a:xfrm>
          <a:prstGeom prst="rect">
            <a:avLst/>
          </a:prstGeom>
          <a:noFill/>
        </p:spPr>
        <p:txBody>
          <a:bodyPr wrap="square" rtlCol="0">
            <a:spAutoFit/>
          </a:bodyPr>
          <a:lstStyle/>
          <a:p>
            <a:r>
              <a:rPr lang="en-US" sz="15000" b="1" dirty="0">
                <a:solidFill>
                  <a:srgbClr val="59220E"/>
                </a:solidFill>
                <a:latin typeface="Arial" panose="020B0604020202020204" pitchFamily="34" charset="0"/>
                <a:ea typeface="Oswald"/>
                <a:cs typeface="Arial" panose="020B0604020202020204" pitchFamily="34" charset="0"/>
                <a:sym typeface="Oswald"/>
              </a:rPr>
              <a:t>Arizona Water:</a:t>
            </a:r>
          </a:p>
        </p:txBody>
      </p:sp>
      <p:sp>
        <p:nvSpPr>
          <p:cNvPr id="33" name="Shape 68">
            <a:extLst>
              <a:ext uri="{FF2B5EF4-FFF2-40B4-BE49-F238E27FC236}">
                <a16:creationId xmlns:a16="http://schemas.microsoft.com/office/drawing/2014/main" id="{77CFE7F5-BDF6-FC43-A324-CCE525A0F54E}"/>
              </a:ext>
            </a:extLst>
          </p:cNvPr>
          <p:cNvSpPr txBox="1"/>
          <p:nvPr/>
        </p:nvSpPr>
        <p:spPr>
          <a:xfrm>
            <a:off x="10557253" y="17025210"/>
            <a:ext cx="14036345" cy="1321156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sp>
        <p:nvSpPr>
          <p:cNvPr id="9" name="TextBox 8">
            <a:extLst>
              <a:ext uri="{FF2B5EF4-FFF2-40B4-BE49-F238E27FC236}">
                <a16:creationId xmlns:a16="http://schemas.microsoft.com/office/drawing/2014/main" id="{199CE728-D159-834E-9FC9-F62FBD3B6DFE}"/>
              </a:ext>
            </a:extLst>
          </p:cNvPr>
          <p:cNvSpPr txBox="1"/>
          <p:nvPr/>
        </p:nvSpPr>
        <p:spPr>
          <a:xfrm>
            <a:off x="6434035" y="3928355"/>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cs typeface="Arial" panose="020B0604020202020204" pitchFamily="34" charset="0"/>
              </a:rPr>
              <a:t>The Pathogen and Microbiome Institute, Northern Arizona University, Flagstaff, AZ 86011</a:t>
            </a:r>
            <a:endParaRPr lang="en-US" sz="5400" dirty="0">
              <a:solidFill>
                <a:srgbClr val="E8BB6A"/>
              </a:solidFill>
              <a:latin typeface="Oswald"/>
              <a:ea typeface="Oswald"/>
              <a:cs typeface="Oswald"/>
              <a:sym typeface="Oswald"/>
            </a:endParaRPr>
          </a:p>
        </p:txBody>
      </p:sp>
      <p:sp>
        <p:nvSpPr>
          <p:cNvPr id="10" name="TextBox 9">
            <a:extLst>
              <a:ext uri="{FF2B5EF4-FFF2-40B4-BE49-F238E27FC236}">
                <a16:creationId xmlns:a16="http://schemas.microsoft.com/office/drawing/2014/main" id="{C3863D5C-B706-1A48-8A0A-585D2FB84CE3}"/>
              </a:ext>
            </a:extLst>
          </p:cNvPr>
          <p:cNvSpPr txBox="1"/>
          <p:nvPr/>
        </p:nvSpPr>
        <p:spPr>
          <a:xfrm>
            <a:off x="6434035" y="2884720"/>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ea typeface="Droid Serif"/>
                <a:cs typeface="Arial" panose="020B0604020202020204" pitchFamily="34" charset="0"/>
                <a:sym typeface="Droid Serif"/>
              </a:rPr>
              <a:t>Jack Tomlon, Delila Medlin, Dr. Robert Buscaglia </a:t>
            </a:r>
          </a:p>
        </p:txBody>
      </p:sp>
      <p:sp>
        <p:nvSpPr>
          <p:cNvPr id="17" name="Shape 63">
            <a:extLst>
              <a:ext uri="{FF2B5EF4-FFF2-40B4-BE49-F238E27FC236}">
                <a16:creationId xmlns:a16="http://schemas.microsoft.com/office/drawing/2014/main" id="{D4FA2EE0-800B-4C4F-9CE5-566078DE4E21}"/>
              </a:ext>
            </a:extLst>
          </p:cNvPr>
          <p:cNvSpPr txBox="1"/>
          <p:nvPr/>
        </p:nvSpPr>
        <p:spPr>
          <a:xfrm>
            <a:off x="944880" y="15380811"/>
            <a:ext cx="8959897"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Abstract</a:t>
            </a:r>
          </a:p>
          <a:p>
            <a:endParaRPr lang="en-US" sz="1532" dirty="0">
              <a:solidFill>
                <a:srgbClr val="003366"/>
              </a:solidFill>
              <a:latin typeface="Oswald"/>
              <a:ea typeface="Oswald"/>
              <a:cs typeface="Oswald"/>
              <a:sym typeface="Oswald"/>
            </a:endParaRPr>
          </a:p>
        </p:txBody>
      </p:sp>
      <p:sp>
        <p:nvSpPr>
          <p:cNvPr id="24" name="Shape 63">
            <a:extLst>
              <a:ext uri="{FF2B5EF4-FFF2-40B4-BE49-F238E27FC236}">
                <a16:creationId xmlns:a16="http://schemas.microsoft.com/office/drawing/2014/main" id="{B372B3D2-5966-644C-B559-B2F5592F0C08}"/>
              </a:ext>
            </a:extLst>
          </p:cNvPr>
          <p:cNvSpPr txBox="1"/>
          <p:nvPr/>
        </p:nvSpPr>
        <p:spPr>
          <a:xfrm>
            <a:off x="10615876" y="6605266"/>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9" name="Shape 63">
            <a:extLst>
              <a:ext uri="{FF2B5EF4-FFF2-40B4-BE49-F238E27FC236}">
                <a16:creationId xmlns:a16="http://schemas.microsoft.com/office/drawing/2014/main" id="{CFEB8CDB-2F46-5847-BD01-970E8AC7FF18}"/>
              </a:ext>
            </a:extLst>
          </p:cNvPr>
          <p:cNvSpPr txBox="1"/>
          <p:nvPr/>
        </p:nvSpPr>
        <p:spPr>
          <a:xfrm>
            <a:off x="10557253" y="1310641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30" name="Shape 68">
            <a:extLst>
              <a:ext uri="{FF2B5EF4-FFF2-40B4-BE49-F238E27FC236}">
                <a16:creationId xmlns:a16="http://schemas.microsoft.com/office/drawing/2014/main" id="{B5EE25DB-2A8F-704E-9FF7-9771B5D83101}"/>
              </a:ext>
            </a:extLst>
          </p:cNvPr>
          <p:cNvSpPr txBox="1"/>
          <p:nvPr/>
        </p:nvSpPr>
        <p:spPr>
          <a:xfrm>
            <a:off x="19497324" y="7961995"/>
            <a:ext cx="20083800" cy="5872625"/>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32" name="Shape 68">
            <a:extLst>
              <a:ext uri="{FF2B5EF4-FFF2-40B4-BE49-F238E27FC236}">
                <a16:creationId xmlns:a16="http://schemas.microsoft.com/office/drawing/2014/main" id="{A6BAED58-4C1F-A14A-A44E-084F6FEC7936}"/>
              </a:ext>
            </a:extLst>
          </p:cNvPr>
          <p:cNvSpPr txBox="1"/>
          <p:nvPr/>
        </p:nvSpPr>
        <p:spPr>
          <a:xfrm>
            <a:off x="21618732" y="7961994"/>
            <a:ext cx="17254347" cy="3669174"/>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2" name="Rectangle 51">
            <a:extLst>
              <a:ext uri="{FF2B5EF4-FFF2-40B4-BE49-F238E27FC236}">
                <a16:creationId xmlns:a16="http://schemas.microsoft.com/office/drawing/2014/main" id="{16FDEA0F-E87F-044D-B491-D80AD80FC8EB}"/>
              </a:ext>
            </a:extLst>
          </p:cNvPr>
          <p:cNvSpPr/>
          <p:nvPr/>
        </p:nvSpPr>
        <p:spPr>
          <a:xfrm>
            <a:off x="10615876" y="7712987"/>
            <a:ext cx="14036345" cy="8682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Shape 63">
            <a:extLst>
              <a:ext uri="{FF2B5EF4-FFF2-40B4-BE49-F238E27FC236}">
                <a16:creationId xmlns:a16="http://schemas.microsoft.com/office/drawing/2014/main" id="{98D00785-3B22-8445-BFB6-F2B6486DFEB4}"/>
              </a:ext>
            </a:extLst>
          </p:cNvPr>
          <p:cNvSpPr txBox="1"/>
          <p:nvPr/>
        </p:nvSpPr>
        <p:spPr>
          <a:xfrm>
            <a:off x="25139127" y="6671023"/>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48" name="Shape 68">
            <a:extLst>
              <a:ext uri="{FF2B5EF4-FFF2-40B4-BE49-F238E27FC236}">
                <a16:creationId xmlns:a16="http://schemas.microsoft.com/office/drawing/2014/main" id="{5AABC876-F20B-F148-8B9C-C3B6EBAEC0D5}"/>
              </a:ext>
            </a:extLst>
          </p:cNvPr>
          <p:cNvSpPr txBox="1"/>
          <p:nvPr/>
        </p:nvSpPr>
        <p:spPr>
          <a:xfrm>
            <a:off x="25139127" y="7704701"/>
            <a:ext cx="14149593" cy="939434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4" name="Shape 68">
            <a:extLst>
              <a:ext uri="{FF2B5EF4-FFF2-40B4-BE49-F238E27FC236}">
                <a16:creationId xmlns:a16="http://schemas.microsoft.com/office/drawing/2014/main" id="{E6B44C92-91DF-934E-896F-776D99682005}"/>
              </a:ext>
            </a:extLst>
          </p:cNvPr>
          <p:cNvSpPr txBox="1"/>
          <p:nvPr/>
        </p:nvSpPr>
        <p:spPr>
          <a:xfrm>
            <a:off x="25127203" y="18731327"/>
            <a:ext cx="14083733" cy="7132705"/>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800" dirty="0">
                <a:solidFill>
                  <a:srgbClr val="000000"/>
                </a:solidFill>
                <a:latin typeface="Arial" panose="020B0604020202020204" pitchFamily="34" charset="0"/>
              </a:rPr>
              <a:t>    Arizona's water primarily goes to Industrial Agriculture Irrigation, with inefficient Surface Irrigation dominating, despite more efficient alternatives like Sprinkler and </a:t>
            </a:r>
            <a:r>
              <a:rPr lang="en-US" sz="2800" dirty="0" err="1">
                <a:solidFill>
                  <a:srgbClr val="000000"/>
                </a:solidFill>
                <a:latin typeface="Arial" panose="020B0604020202020204" pitchFamily="34" charset="0"/>
              </a:rPr>
              <a:t>Microirrigation</a:t>
            </a:r>
            <a:r>
              <a:rPr lang="en-US" sz="2800" dirty="0">
                <a:solidFill>
                  <a:srgbClr val="000000"/>
                </a:solidFill>
                <a:latin typeface="Arial" panose="020B0604020202020204" pitchFamily="34" charset="0"/>
              </a:rPr>
              <a:t> systems. While Agriculture remains vital to Arizona's economy, Irrigation efficiency can be improved.</a:t>
            </a:r>
            <a:r>
              <a:rPr lang="en-US" sz="2800" dirty="0">
                <a:solidFill>
                  <a:srgbClr val="000000"/>
                </a:solidFill>
                <a:latin typeface="Arial" panose="020B0604020202020204" pitchFamily="34" charset="0"/>
                <a:sym typeface="Oswald"/>
              </a:rPr>
              <a:t> </a:t>
            </a:r>
          </a:p>
          <a:p>
            <a:pPr>
              <a:lnSpc>
                <a:spcPct val="115000"/>
              </a:lnSpc>
            </a:pPr>
            <a:r>
              <a:rPr lang="en-US" sz="2800" dirty="0">
                <a:solidFill>
                  <a:srgbClr val="000000"/>
                </a:solidFill>
                <a:latin typeface="Arial" panose="020B0604020202020204" pitchFamily="34" charset="0"/>
                <a:sym typeface="Oswald"/>
              </a:rPr>
              <a:t>    One way AZ is trying to improve this through </a:t>
            </a:r>
            <a:r>
              <a:rPr lang="en-US" sz="2800" dirty="0">
                <a:solidFill>
                  <a:srgbClr val="000000"/>
                </a:solidFill>
                <a:latin typeface="Arial" panose="020B0604020202020204" pitchFamily="34" charset="0"/>
              </a:rPr>
              <a:t>42 USC 10364: Water Management Improvement Bill. This bill authorizes the Secretary (presumably of the Interior Department) to provide grants to improve water management. Though there are some drawbacks with the bill. </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Limited Tribal Considerations</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Ceiling on how much funding can be received</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Ambiguous language on which projects are prioritized</a:t>
            </a:r>
          </a:p>
          <a:p>
            <a:pPr rtl="0"/>
            <a:r>
              <a:rPr lang="en-US" sz="2800" dirty="0">
                <a:solidFill>
                  <a:srgbClr val="000000"/>
                </a:solidFill>
                <a:latin typeface="Arial" panose="020B0604020202020204" pitchFamily="34" charset="0"/>
              </a:rPr>
              <a:t>Looking forward:…</a:t>
            </a:r>
          </a:p>
          <a:p>
            <a:br>
              <a:rPr lang="en-US" sz="800" dirty="0"/>
            </a:br>
            <a:endParaRPr sz="2800" dirty="0">
              <a:solidFill>
                <a:srgbClr val="000000"/>
              </a:solidFill>
              <a:latin typeface="Arial" panose="020B0604020202020204" pitchFamily="34" charset="0"/>
              <a:sym typeface="Oswald"/>
            </a:endParaRPr>
          </a:p>
        </p:txBody>
      </p:sp>
      <p:sp>
        <p:nvSpPr>
          <p:cNvPr id="56" name="Shape 68">
            <a:extLst>
              <a:ext uri="{FF2B5EF4-FFF2-40B4-BE49-F238E27FC236}">
                <a16:creationId xmlns:a16="http://schemas.microsoft.com/office/drawing/2014/main" id="{EB3CDB43-C2A1-3344-86EF-7546AF36F2D1}"/>
              </a:ext>
            </a:extLst>
          </p:cNvPr>
          <p:cNvSpPr txBox="1"/>
          <p:nvPr/>
        </p:nvSpPr>
        <p:spPr>
          <a:xfrm>
            <a:off x="25127203" y="27530169"/>
            <a:ext cx="14161517" cy="27059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 name="Shape 63">
            <a:extLst>
              <a:ext uri="{FF2B5EF4-FFF2-40B4-BE49-F238E27FC236}">
                <a16:creationId xmlns:a16="http://schemas.microsoft.com/office/drawing/2014/main" id="{521977DD-FB27-B56A-C9A5-F45BB55C117D}"/>
              </a:ext>
            </a:extLst>
          </p:cNvPr>
          <p:cNvSpPr txBox="1"/>
          <p:nvPr/>
        </p:nvSpPr>
        <p:spPr>
          <a:xfrm>
            <a:off x="997805" y="6402890"/>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Our Problem</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11" name="TextBox 10">
            <a:extLst>
              <a:ext uri="{FF2B5EF4-FFF2-40B4-BE49-F238E27FC236}">
                <a16:creationId xmlns:a16="http://schemas.microsoft.com/office/drawing/2014/main" id="{9E054D70-F391-E31E-1794-3347AA8CB634}"/>
              </a:ext>
            </a:extLst>
          </p:cNvPr>
          <p:cNvSpPr txBox="1"/>
          <p:nvPr/>
        </p:nvSpPr>
        <p:spPr>
          <a:xfrm>
            <a:off x="1022664" y="16576398"/>
            <a:ext cx="8882113" cy="11295400"/>
          </a:xfrm>
          <a:prstGeom prst="rect">
            <a:avLst/>
          </a:prstGeom>
          <a:solidFill>
            <a:schemeClr val="bg1"/>
          </a:solidFill>
        </p:spPr>
        <p:txBody>
          <a:bodyPr wrap="square" rtlCol="0">
            <a:spAutoFit/>
          </a:bodyPr>
          <a:lstStyle/>
          <a:p>
            <a:r>
              <a:rPr lang="en-US" sz="2800" dirty="0">
                <a:solidFill>
                  <a:srgbClr val="000000"/>
                </a:solidFill>
                <a:latin typeface="Arial" panose="020B0604020202020204" pitchFamily="34" charset="0"/>
              </a:rPr>
              <a:t>As of March 2025, a staggering 99% of Arizona was in a state of drought (US Drought Monitor 2025).</a:t>
            </a:r>
          </a:p>
          <a:p>
            <a:r>
              <a:rPr lang="en-US" sz="2800" dirty="0">
                <a:solidFill>
                  <a:srgbClr val="000000"/>
                </a:solidFill>
                <a:latin typeface="Arial" panose="020B0604020202020204" pitchFamily="34" charset="0"/>
              </a:rPr>
              <a:t>Decreases in precipitation in our state have brought about concerns for the future of Arizona’s water future, and how the state is going to sustain our growing population and water consumption rates. </a:t>
            </a:r>
          </a:p>
          <a:p>
            <a:endParaRPr lang="en-US" sz="2800" dirty="0">
              <a:solidFill>
                <a:srgbClr val="000000"/>
              </a:solidFill>
              <a:latin typeface="Arial" panose="020B0604020202020204" pitchFamily="34" charset="0"/>
            </a:endParaRPr>
          </a:p>
          <a:p>
            <a:r>
              <a:rPr lang="en-US" sz="2800" dirty="0">
                <a:solidFill>
                  <a:srgbClr val="000000"/>
                </a:solidFill>
                <a:latin typeface="Arial" panose="020B0604020202020204" pitchFamily="34" charset="0"/>
              </a:rPr>
              <a:t>This project analyzes water production and consumption data from the United States Geological Survey (USGS) to identify anomalies and investigate sectors exhibiting unusual water loss in Arizona. The data, collected from publicly available USGS resources includes information on water withdrawals, usage by sector, and sources such as surface and groundwater. The goal is to uncover patterns and discrepancies that may indicate inefficiencies or areas for improved water management. Additionally, this analysis explores the potential ethical and environmental benefits of increasing the use of reclaimed water within Arizona’s water management strategy. </a:t>
            </a:r>
          </a:p>
          <a:p>
            <a:endParaRPr lang="en-US" sz="2800" dirty="0">
              <a:solidFill>
                <a:srgbClr val="000000"/>
              </a:solidFill>
              <a:latin typeface="Arial" panose="020B0604020202020204" pitchFamily="34" charset="0"/>
            </a:endParaRPr>
          </a:p>
          <a:p>
            <a:r>
              <a:rPr lang="en-US" sz="2800" dirty="0">
                <a:solidFill>
                  <a:srgbClr val="000000"/>
                </a:solidFill>
                <a:latin typeface="Arial" panose="020B0604020202020204" pitchFamily="34" charset="0"/>
              </a:rPr>
              <a:t>By identifying opportunities to optimize water use and integrate sustainable practices, the project aims to support more informed decision-making for managing Arizona’s limited water resources sustainably.</a:t>
            </a:r>
          </a:p>
        </p:txBody>
      </p:sp>
      <p:pic>
        <p:nvPicPr>
          <p:cNvPr id="23" name="Picture 22" descr="A screenshot of a color palette&#10;&#10;AI-generated content may be incorrect.">
            <a:extLst>
              <a:ext uri="{FF2B5EF4-FFF2-40B4-BE49-F238E27FC236}">
                <a16:creationId xmlns:a16="http://schemas.microsoft.com/office/drawing/2014/main" id="{9A7566D8-3BFE-2503-9407-0C1B439169FB}"/>
              </a:ext>
            </a:extLst>
          </p:cNvPr>
          <p:cNvPicPr>
            <a:picLocks noChangeAspect="1"/>
          </p:cNvPicPr>
          <p:nvPr/>
        </p:nvPicPr>
        <p:blipFill>
          <a:blip r:embed="rId3"/>
          <a:stretch>
            <a:fillRect/>
          </a:stretch>
        </p:blipFill>
        <p:spPr>
          <a:xfrm>
            <a:off x="41834377" y="-185512"/>
            <a:ext cx="15240000" cy="22860000"/>
          </a:xfrm>
          <a:prstGeom prst="rect">
            <a:avLst/>
          </a:prstGeom>
        </p:spPr>
      </p:pic>
      <p:pic>
        <p:nvPicPr>
          <p:cNvPr id="26" name="Picture 25" descr="A graph with different colored lines&#10;&#10;AI-generated content may be incorrect.">
            <a:extLst>
              <a:ext uri="{FF2B5EF4-FFF2-40B4-BE49-F238E27FC236}">
                <a16:creationId xmlns:a16="http://schemas.microsoft.com/office/drawing/2014/main" id="{2A2CADB7-17AE-7187-A667-15845AEB3780}"/>
              </a:ext>
            </a:extLst>
          </p:cNvPr>
          <p:cNvPicPr>
            <a:picLocks noChangeAspect="1"/>
          </p:cNvPicPr>
          <p:nvPr/>
        </p:nvPicPr>
        <p:blipFill>
          <a:blip r:embed="rId4"/>
          <a:stretch>
            <a:fillRect/>
          </a:stretch>
        </p:blipFill>
        <p:spPr>
          <a:xfrm>
            <a:off x="10680528" y="7799202"/>
            <a:ext cx="13861828" cy="8317097"/>
          </a:xfrm>
          <a:prstGeom prst="rect">
            <a:avLst/>
          </a:prstGeom>
        </p:spPr>
      </p:pic>
      <p:sp>
        <p:nvSpPr>
          <p:cNvPr id="36" name="Shape 68">
            <a:extLst>
              <a:ext uri="{FF2B5EF4-FFF2-40B4-BE49-F238E27FC236}">
                <a16:creationId xmlns:a16="http://schemas.microsoft.com/office/drawing/2014/main" id="{BBF9147B-B1B8-729C-62C1-E38BBCCA5075}"/>
              </a:ext>
            </a:extLst>
          </p:cNvPr>
          <p:cNvSpPr txBox="1"/>
          <p:nvPr/>
        </p:nvSpPr>
        <p:spPr>
          <a:xfrm>
            <a:off x="11772900" y="9734397"/>
            <a:ext cx="6316980" cy="3867303"/>
          </a:xfrm>
          <a:prstGeom prst="rect">
            <a:avLst/>
          </a:prstGeom>
          <a:solidFill>
            <a:srgbClr val="B25D26"/>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pic>
        <p:nvPicPr>
          <p:cNvPr id="40" name="Picture 39" descr="A graph showing different colored lines&#10;&#10;AI-generated content may be incorrect.">
            <a:extLst>
              <a:ext uri="{FF2B5EF4-FFF2-40B4-BE49-F238E27FC236}">
                <a16:creationId xmlns:a16="http://schemas.microsoft.com/office/drawing/2014/main" id="{06ABD550-E979-2555-3C29-4C3E69CDF500}"/>
              </a:ext>
            </a:extLst>
          </p:cNvPr>
          <p:cNvPicPr>
            <a:picLocks noChangeAspect="1"/>
          </p:cNvPicPr>
          <p:nvPr/>
        </p:nvPicPr>
        <p:blipFill>
          <a:blip r:embed="rId5"/>
          <a:stretch>
            <a:fillRect/>
          </a:stretch>
        </p:blipFill>
        <p:spPr>
          <a:xfrm>
            <a:off x="11841038" y="9817484"/>
            <a:ext cx="6165022" cy="3706851"/>
          </a:xfrm>
          <a:prstGeom prst="rect">
            <a:avLst/>
          </a:prstGeom>
        </p:spPr>
      </p:pic>
      <p:pic>
        <p:nvPicPr>
          <p:cNvPr id="43" name="Picture 42" descr="A black background with blue and yellow text&#10;&#10;AI-generated content may be incorrect.">
            <a:extLst>
              <a:ext uri="{FF2B5EF4-FFF2-40B4-BE49-F238E27FC236}">
                <a16:creationId xmlns:a16="http://schemas.microsoft.com/office/drawing/2014/main" id="{E5046A5E-D362-00BE-7636-EA19955C87A3}"/>
              </a:ext>
            </a:extLst>
          </p:cNvPr>
          <p:cNvPicPr>
            <a:picLocks noChangeAspect="1"/>
          </p:cNvPicPr>
          <p:nvPr/>
        </p:nvPicPr>
        <p:blipFill>
          <a:blip r:embed="rId6"/>
          <a:stretch>
            <a:fillRect/>
          </a:stretch>
        </p:blipFill>
        <p:spPr>
          <a:xfrm>
            <a:off x="367068" y="395342"/>
            <a:ext cx="4514213" cy="5290912"/>
          </a:xfrm>
          <a:prstGeom prst="rect">
            <a:avLst/>
          </a:prstGeom>
        </p:spPr>
      </p:pic>
      <p:sp>
        <p:nvSpPr>
          <p:cNvPr id="44" name="Shape 63">
            <a:extLst>
              <a:ext uri="{FF2B5EF4-FFF2-40B4-BE49-F238E27FC236}">
                <a16:creationId xmlns:a16="http://schemas.microsoft.com/office/drawing/2014/main" id="{74F4D7C4-8EB5-936B-7D3B-299D31867086}"/>
              </a:ext>
            </a:extLst>
          </p:cNvPr>
          <p:cNvSpPr txBox="1"/>
          <p:nvPr/>
        </p:nvSpPr>
        <p:spPr>
          <a:xfrm>
            <a:off x="958914" y="7712987"/>
            <a:ext cx="8945863" cy="739128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endParaRPr lang="en-US" sz="2800" dirty="0"/>
          </a:p>
        </p:txBody>
      </p:sp>
      <p:graphicFrame>
        <p:nvGraphicFramePr>
          <p:cNvPr id="2" name="Table 1">
            <a:extLst>
              <a:ext uri="{FF2B5EF4-FFF2-40B4-BE49-F238E27FC236}">
                <a16:creationId xmlns:a16="http://schemas.microsoft.com/office/drawing/2014/main" id="{99F1D006-4B1F-303D-370A-4F838C1A9946}"/>
              </a:ext>
            </a:extLst>
          </p:cNvPr>
          <p:cNvGraphicFramePr>
            <a:graphicFrameLocks noGrp="1"/>
          </p:cNvGraphicFramePr>
          <p:nvPr>
            <p:extLst>
              <p:ext uri="{D42A27DB-BD31-4B8C-83A1-F6EECF244321}">
                <p14:modId xmlns:p14="http://schemas.microsoft.com/office/powerpoint/2010/main" val="229709363"/>
              </p:ext>
            </p:extLst>
          </p:nvPr>
        </p:nvGraphicFramePr>
        <p:xfrm>
          <a:off x="11042126" y="24185347"/>
          <a:ext cx="9074674" cy="5649351"/>
        </p:xfrm>
        <a:graphic>
          <a:graphicData uri="http://schemas.openxmlformats.org/drawingml/2006/table">
            <a:tbl>
              <a:tblPr/>
              <a:tblGrid>
                <a:gridCol w="1601413">
                  <a:extLst>
                    <a:ext uri="{9D8B030D-6E8A-4147-A177-3AD203B41FA5}">
                      <a16:colId xmlns:a16="http://schemas.microsoft.com/office/drawing/2014/main" val="582694365"/>
                    </a:ext>
                  </a:extLst>
                </a:gridCol>
                <a:gridCol w="2035129">
                  <a:extLst>
                    <a:ext uri="{9D8B030D-6E8A-4147-A177-3AD203B41FA5}">
                      <a16:colId xmlns:a16="http://schemas.microsoft.com/office/drawing/2014/main" val="2151886955"/>
                    </a:ext>
                  </a:extLst>
                </a:gridCol>
                <a:gridCol w="3302916">
                  <a:extLst>
                    <a:ext uri="{9D8B030D-6E8A-4147-A177-3AD203B41FA5}">
                      <a16:colId xmlns:a16="http://schemas.microsoft.com/office/drawing/2014/main" val="1453786238"/>
                    </a:ext>
                  </a:extLst>
                </a:gridCol>
                <a:gridCol w="2135216">
                  <a:extLst>
                    <a:ext uri="{9D8B030D-6E8A-4147-A177-3AD203B41FA5}">
                      <a16:colId xmlns:a16="http://schemas.microsoft.com/office/drawing/2014/main" val="1831567731"/>
                    </a:ext>
                  </a:extLst>
                </a:gridCol>
              </a:tblGrid>
              <a:tr h="632626">
                <a:tc gridSpan="4">
                  <a:txBody>
                    <a:bodyPr/>
                    <a:lstStyle/>
                    <a:p>
                      <a:pPr algn="ctr" fontAlgn="b"/>
                      <a:r>
                        <a:rPr lang="en-US" sz="2400" b="0" i="0" u="none" strike="noStrike" dirty="0">
                          <a:solidFill>
                            <a:srgbClr val="000000"/>
                          </a:solidFill>
                          <a:effectLst/>
                          <a:latin typeface="Consolas" panose="020B0609020204030204" pitchFamily="49" charset="0"/>
                        </a:rPr>
                        <a:t>Proportion of Irrigation method in Arizona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9121067"/>
                  </a:ext>
                </a:extLst>
              </a:tr>
              <a:tr h="632626">
                <a:tc>
                  <a:txBody>
                    <a:bodyPr/>
                    <a:lstStyle/>
                    <a:p>
                      <a:pPr algn="ctr" fontAlgn="ctr"/>
                      <a:r>
                        <a:rPr lang="en-US" sz="2400" b="1" i="0" u="none" strike="noStrike" dirty="0">
                          <a:solidFill>
                            <a:srgbClr val="FFFFFF"/>
                          </a:solidFill>
                          <a:effectLst/>
                          <a:latin typeface="Consolas" panose="020B0609020204030204" pitchFamily="49" charset="0"/>
                        </a:rPr>
                        <a:t>Year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Sprinkler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Microirrigation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Surface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extLst>
                  <a:ext uri="{0D108BD9-81ED-4DB2-BD59-A6C34878D82A}">
                    <a16:rowId xmlns:a16="http://schemas.microsoft.com/office/drawing/2014/main" val="2465768638"/>
                  </a:ext>
                </a:extLst>
              </a:tr>
              <a:tr h="588343">
                <a:tc>
                  <a:txBody>
                    <a:bodyPr/>
                    <a:lstStyle/>
                    <a:p>
                      <a:pPr algn="ctr" fontAlgn="b"/>
                      <a:r>
                        <a:rPr lang="en-US" sz="2400" b="0" i="0" u="none" strike="noStrike" dirty="0">
                          <a:solidFill>
                            <a:srgbClr val="000000"/>
                          </a:solidFill>
                          <a:effectLst/>
                          <a:latin typeface="Consolas" panose="020B0609020204030204" pitchFamily="49" charset="0"/>
                        </a:rPr>
                        <a:t>1985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19.92%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80.08%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578977587"/>
                  </a:ext>
                </a:extLst>
              </a:tr>
              <a:tr h="632626">
                <a:tc>
                  <a:txBody>
                    <a:bodyPr/>
                    <a:lstStyle/>
                    <a:p>
                      <a:pPr algn="ctr" fontAlgn="b"/>
                      <a:r>
                        <a:rPr lang="en-US" sz="2400" b="0" i="0" u="none" strike="noStrike">
                          <a:solidFill>
                            <a:srgbClr val="000000"/>
                          </a:solidFill>
                          <a:effectLst/>
                          <a:latin typeface="Consolas" panose="020B0609020204030204" pitchFamily="49" charset="0"/>
                        </a:rPr>
                        <a:t>1990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79.35%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3404044"/>
                  </a:ext>
                </a:extLst>
              </a:tr>
              <a:tr h="632626">
                <a:tc>
                  <a:txBody>
                    <a:bodyPr/>
                    <a:lstStyle/>
                    <a:p>
                      <a:pPr algn="ctr" fontAlgn="b"/>
                      <a:r>
                        <a:rPr lang="en-US" sz="2400" b="0" i="0" u="none" strike="noStrike">
                          <a:solidFill>
                            <a:srgbClr val="000000"/>
                          </a:solidFill>
                          <a:effectLst/>
                          <a:latin typeface="Consolas" panose="020B0609020204030204" pitchFamily="49" charset="0"/>
                        </a:rPr>
                        <a:t>1995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18.54%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02841199"/>
                  </a:ext>
                </a:extLst>
              </a:tr>
              <a:tr h="632626">
                <a:tc>
                  <a:txBody>
                    <a:bodyPr/>
                    <a:lstStyle/>
                    <a:p>
                      <a:pPr algn="ctr" fontAlgn="b"/>
                      <a:r>
                        <a:rPr lang="en-US" sz="2400" b="0" i="0" u="none" strike="noStrike">
                          <a:solidFill>
                            <a:srgbClr val="000000"/>
                          </a:solidFill>
                          <a:effectLst/>
                          <a:latin typeface="Consolas" panose="020B0609020204030204" pitchFamily="49" charset="0"/>
                        </a:rPr>
                        <a:t>2000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21.15%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1.39%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77.46%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3898859"/>
                  </a:ext>
                </a:extLst>
              </a:tr>
              <a:tr h="632626">
                <a:tc>
                  <a:txBody>
                    <a:bodyPr/>
                    <a:lstStyle/>
                    <a:p>
                      <a:pPr algn="ctr" fontAlgn="b"/>
                      <a:r>
                        <a:rPr lang="en-US" sz="2400" b="0" i="0" u="none" strike="noStrike">
                          <a:solidFill>
                            <a:srgbClr val="000000"/>
                          </a:solidFill>
                          <a:effectLst/>
                          <a:latin typeface="Consolas" panose="020B0609020204030204" pitchFamily="49" charset="0"/>
                        </a:rPr>
                        <a:t>2005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2.15%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73.10%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61121591"/>
                  </a:ext>
                </a:extLst>
              </a:tr>
              <a:tr h="632626">
                <a:tc>
                  <a:txBody>
                    <a:bodyPr/>
                    <a:lstStyle/>
                    <a:p>
                      <a:pPr algn="ctr" fontAlgn="b"/>
                      <a:r>
                        <a:rPr lang="en-US" sz="2400" b="0" i="0" u="none" strike="noStrike">
                          <a:solidFill>
                            <a:srgbClr val="000000"/>
                          </a:solidFill>
                          <a:effectLst/>
                          <a:latin typeface="Consolas" panose="020B0609020204030204" pitchFamily="49" charset="0"/>
                        </a:rPr>
                        <a:t>2010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19.64%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77.53%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15446441"/>
                  </a:ext>
                </a:extLst>
              </a:tr>
              <a:tr h="632626">
                <a:tc>
                  <a:txBody>
                    <a:bodyPr/>
                    <a:lstStyle/>
                    <a:p>
                      <a:pPr algn="ctr" fontAlgn="b"/>
                      <a:r>
                        <a:rPr lang="en-US" sz="2400" b="0" i="0" u="none" strike="noStrike">
                          <a:solidFill>
                            <a:srgbClr val="000000"/>
                          </a:solidFill>
                          <a:effectLst/>
                          <a:latin typeface="Consolas" panose="020B0609020204030204" pitchFamily="49" charset="0"/>
                        </a:rPr>
                        <a:t>2015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5.53%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70.27%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464682416"/>
                  </a:ext>
                </a:extLst>
              </a:tr>
            </a:tbl>
          </a:graphicData>
        </a:graphic>
      </p:graphicFrame>
      <p:sp>
        <p:nvSpPr>
          <p:cNvPr id="12" name="TextBox 11">
            <a:extLst>
              <a:ext uri="{FF2B5EF4-FFF2-40B4-BE49-F238E27FC236}">
                <a16:creationId xmlns:a16="http://schemas.microsoft.com/office/drawing/2014/main" id="{8EAE38F9-9148-AA68-B64F-0080364B56BF}"/>
              </a:ext>
            </a:extLst>
          </p:cNvPr>
          <p:cNvSpPr txBox="1"/>
          <p:nvPr/>
        </p:nvSpPr>
        <p:spPr>
          <a:xfrm>
            <a:off x="20256285" y="24839986"/>
            <a:ext cx="4197828" cy="4401205"/>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000000"/>
                </a:solidFill>
                <a:latin typeface="Arial" panose="020B0604020202020204" pitchFamily="34" charset="0"/>
              </a:rPr>
              <a:t>The proportion of Surface watering has slowly decreased since 1985.</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Conversely, the proportion of Sprinkler and </a:t>
            </a:r>
            <a:r>
              <a:rPr lang="en-US" sz="2800" dirty="0" err="1">
                <a:solidFill>
                  <a:srgbClr val="000000"/>
                </a:solidFill>
                <a:latin typeface="Arial" panose="020B0604020202020204" pitchFamily="34" charset="0"/>
              </a:rPr>
              <a:t>Microirrigation</a:t>
            </a:r>
            <a:r>
              <a:rPr lang="en-US" sz="2800" dirty="0">
                <a:solidFill>
                  <a:srgbClr val="000000"/>
                </a:solidFill>
                <a:latin typeface="Arial" panose="020B0604020202020204" pitchFamily="34" charset="0"/>
              </a:rPr>
              <a:t> watering has increased slightly.</a:t>
            </a:r>
          </a:p>
          <a:p>
            <a:pPr marL="457200" indent="-457200">
              <a:buFont typeface="Arial" panose="020B0604020202020204" pitchFamily="34" charset="0"/>
              <a:buChar char="•"/>
            </a:pPr>
            <a:endParaRPr lang="en-US" sz="2800" dirty="0">
              <a:solidFill>
                <a:srgbClr val="000000"/>
              </a:solidFill>
              <a:latin typeface="Arial" panose="020B0604020202020204" pitchFamily="34" charset="0"/>
            </a:endParaRPr>
          </a:p>
        </p:txBody>
      </p:sp>
      <p:sp>
        <p:nvSpPr>
          <p:cNvPr id="13" name="TextBox 12">
            <a:extLst>
              <a:ext uri="{FF2B5EF4-FFF2-40B4-BE49-F238E27FC236}">
                <a16:creationId xmlns:a16="http://schemas.microsoft.com/office/drawing/2014/main" id="{CDF853AB-C512-969A-C7FB-FC4770F9CDC4}"/>
              </a:ext>
            </a:extLst>
          </p:cNvPr>
          <p:cNvSpPr txBox="1"/>
          <p:nvPr/>
        </p:nvSpPr>
        <p:spPr>
          <a:xfrm>
            <a:off x="997805" y="8162646"/>
            <a:ext cx="8945863" cy="6491970"/>
          </a:xfrm>
          <a:prstGeom prst="rect">
            <a:avLst/>
          </a:prstGeom>
          <a:noFill/>
        </p:spPr>
        <p:txBody>
          <a:bodyPr wrap="square" rtlCol="0">
            <a:spAutoFit/>
          </a:bodyPr>
          <a:lstStyle/>
          <a:p>
            <a:pPr>
              <a:lnSpc>
                <a:spcPct val="115000"/>
              </a:lnSpc>
              <a:buClr>
                <a:schemeClr val="dk1"/>
              </a:buClr>
              <a:buSzPts val="1100"/>
            </a:pPr>
            <a:r>
              <a:rPr lang="en-US" sz="2800" dirty="0">
                <a:solidFill>
                  <a:srgbClr val="000000"/>
                </a:solidFill>
                <a:latin typeface="Arial" panose="020B0604020202020204" pitchFamily="34" charset="0"/>
              </a:rPr>
              <a:t>Arizona is facing a critical water crisis due to a combination of prolonged drought, climate change, and overuse of water resources.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The Colorado River runoff has declined sharply, dropping reservoir levels in Lake Mead and Lake Powell to historic lows.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The combined reservoirs storage lost 33.5 million acre-feet in the past 20 years, leaving only 15 months of average consumption reserves.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Addressing these challenges requires substantial reductions in water use and the implementation of sustainable management practices to stabilize and recover water storage levels.</a:t>
            </a:r>
          </a:p>
        </p:txBody>
      </p:sp>
      <p:sp>
        <p:nvSpPr>
          <p:cNvPr id="14" name="TextBox 13">
            <a:extLst>
              <a:ext uri="{FF2B5EF4-FFF2-40B4-BE49-F238E27FC236}">
                <a16:creationId xmlns:a16="http://schemas.microsoft.com/office/drawing/2014/main" id="{0169838E-18F4-3EA8-36DF-24BF2323EFEC}"/>
              </a:ext>
            </a:extLst>
          </p:cNvPr>
          <p:cNvSpPr txBox="1"/>
          <p:nvPr/>
        </p:nvSpPr>
        <p:spPr>
          <a:xfrm>
            <a:off x="20792131" y="17949756"/>
            <a:ext cx="3860090"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000000"/>
                </a:solidFill>
                <a:latin typeface="Arial" panose="020B0604020202020204" pitchFamily="34" charset="0"/>
              </a:rPr>
              <a:t>A positive slope indicates low water use efficiency. A negative slope indicates high efficiency. </a:t>
            </a:r>
          </a:p>
          <a:p>
            <a:pPr marL="457200" indent="-457200">
              <a:buFont typeface="Arial" panose="020B0604020202020204" pitchFamily="34" charset="0"/>
              <a:buChar char="•"/>
            </a:pPr>
            <a:endParaRPr lang="en-US" sz="2800" dirty="0">
              <a:solidFill>
                <a:srgbClr val="000000"/>
              </a:solidFill>
              <a:latin typeface="Arial" panose="020B0604020202020204" pitchFamily="34" charset="0"/>
            </a:endParaRPr>
          </a:p>
          <a:p>
            <a:pPr marL="457200" indent="-457200">
              <a:buFont typeface="Arial" panose="020B0604020202020204" pitchFamily="34" charset="0"/>
              <a:buChar char="•"/>
            </a:pPr>
            <a:r>
              <a:rPr lang="en-US" sz="2800" dirty="0">
                <a:solidFill>
                  <a:srgbClr val="000000"/>
                </a:solidFill>
                <a:latin typeface="Arial" panose="020B0604020202020204" pitchFamily="34" charset="0"/>
              </a:rPr>
              <a:t>There is limited data on </a:t>
            </a:r>
            <a:r>
              <a:rPr lang="en-US" sz="2800" dirty="0" err="1">
                <a:solidFill>
                  <a:srgbClr val="000000"/>
                </a:solidFill>
                <a:latin typeface="Arial" panose="020B0604020202020204" pitchFamily="34" charset="0"/>
              </a:rPr>
              <a:t>Microirrigation</a:t>
            </a:r>
            <a:r>
              <a:rPr lang="en-US" sz="2800" dirty="0">
                <a:solidFill>
                  <a:srgbClr val="000000"/>
                </a:solidFill>
                <a:latin typeface="Arial" panose="020B0604020202020204" pitchFamily="34" charset="0"/>
              </a:rPr>
              <a:t>, so this relationship may not be properly reflected in this set.</a:t>
            </a:r>
          </a:p>
        </p:txBody>
      </p:sp>
      <p:sp>
        <p:nvSpPr>
          <p:cNvPr id="16" name="Shape 63">
            <a:extLst>
              <a:ext uri="{FF2B5EF4-FFF2-40B4-BE49-F238E27FC236}">
                <a16:creationId xmlns:a16="http://schemas.microsoft.com/office/drawing/2014/main" id="{77A9A723-390C-7F0F-AAB0-F07E521183F8}"/>
              </a:ext>
            </a:extLst>
          </p:cNvPr>
          <p:cNvSpPr txBox="1"/>
          <p:nvPr/>
        </p:nvSpPr>
        <p:spPr>
          <a:xfrm>
            <a:off x="25139127" y="17433748"/>
            <a:ext cx="14071809" cy="103637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Discussion</a:t>
            </a:r>
          </a:p>
          <a:p>
            <a:endParaRPr lang="en-US" sz="1532" dirty="0">
              <a:solidFill>
                <a:srgbClr val="003366"/>
              </a:solidFill>
              <a:latin typeface="Oswald"/>
              <a:ea typeface="Oswald"/>
              <a:cs typeface="Oswald"/>
              <a:sym typeface="Oswald"/>
            </a:endParaRPr>
          </a:p>
        </p:txBody>
      </p:sp>
      <p:sp>
        <p:nvSpPr>
          <p:cNvPr id="21" name="Shape 63">
            <a:extLst>
              <a:ext uri="{FF2B5EF4-FFF2-40B4-BE49-F238E27FC236}">
                <a16:creationId xmlns:a16="http://schemas.microsoft.com/office/drawing/2014/main" id="{947DE1AB-E8AA-32F3-4255-B187B88FCB34}"/>
              </a:ext>
            </a:extLst>
          </p:cNvPr>
          <p:cNvSpPr txBox="1"/>
          <p:nvPr/>
        </p:nvSpPr>
        <p:spPr>
          <a:xfrm>
            <a:off x="10565495" y="6430502"/>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Analysis</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2" name="TextBox 21">
            <a:extLst>
              <a:ext uri="{FF2B5EF4-FFF2-40B4-BE49-F238E27FC236}">
                <a16:creationId xmlns:a16="http://schemas.microsoft.com/office/drawing/2014/main" id="{6D30F107-B72F-DE9B-58C3-E4C768E59076}"/>
              </a:ext>
            </a:extLst>
          </p:cNvPr>
          <p:cNvSpPr txBox="1"/>
          <p:nvPr/>
        </p:nvSpPr>
        <p:spPr>
          <a:xfrm>
            <a:off x="25456454" y="8190495"/>
            <a:ext cx="7099627" cy="8279190"/>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000000"/>
                </a:solidFill>
                <a:latin typeface="Arial" panose="020B0604020202020204" pitchFamily="34" charset="0"/>
              </a:rPr>
              <a:t>Over the past ~30 years, the overall water use in AZ has decreased</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The vast majority of water in the state is used for Irrigation, then through Public Supply withdrawals.</a:t>
            </a:r>
          </a:p>
          <a:p>
            <a:pPr marL="457200" indent="-457200">
              <a:buFont typeface="Arial" panose="020B0604020202020204" pitchFamily="34" charset="0"/>
              <a:buChar char="•"/>
            </a:pPr>
            <a:endParaRPr lang="en-US" sz="2800" dirty="0">
              <a:solidFill>
                <a:srgbClr val="000000"/>
              </a:solidFill>
              <a:latin typeface="Arial" panose="020B0604020202020204" pitchFamily="34" charset="0"/>
            </a:endParaRPr>
          </a:p>
          <a:p>
            <a:pPr marL="457200" indent="-457200">
              <a:buFont typeface="Arial" panose="020B0604020202020204" pitchFamily="34" charset="0"/>
              <a:buChar char="•"/>
            </a:pPr>
            <a:r>
              <a:rPr lang="en-US" sz="2800" dirty="0">
                <a:solidFill>
                  <a:srgbClr val="000000"/>
                </a:solidFill>
                <a:latin typeface="Arial" panose="020B0604020202020204" pitchFamily="34" charset="0"/>
              </a:rPr>
              <a:t>We investigated water use in these top sectors and found:</a:t>
            </a:r>
          </a:p>
          <a:p>
            <a:pPr marL="2168957" lvl="1" indent="-457200">
              <a:buFont typeface="Arial" panose="020B0604020202020204" pitchFamily="34" charset="0"/>
              <a:buChar char="•"/>
            </a:pPr>
            <a:r>
              <a:rPr lang="en-US" sz="2800" dirty="0">
                <a:solidFill>
                  <a:srgbClr val="000000"/>
                </a:solidFill>
                <a:latin typeface="Arial" panose="020B0604020202020204" pitchFamily="34" charset="0"/>
              </a:rPr>
              <a:t>The top method of Irrigation in the state is also the most inefficient in the industry. </a:t>
            </a:r>
          </a:p>
          <a:p>
            <a:pPr marL="2168957" lvl="1" indent="-457200">
              <a:buFont typeface="Arial" panose="020B0604020202020204" pitchFamily="34" charset="0"/>
              <a:buChar char="•"/>
            </a:pPr>
            <a:r>
              <a:rPr lang="en-US" sz="2800" dirty="0">
                <a:solidFill>
                  <a:srgbClr val="000000"/>
                </a:solidFill>
                <a:latin typeface="Arial" panose="020B0604020202020204" pitchFamily="34" charset="0"/>
              </a:rPr>
              <a:t>Most water withdrawals from Public Supply go to Domestic use.</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There is a large discrepancy between Domestic use from Public vs. Self-Supplied water.</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The plot to the right shows the increases of water use per capita </a:t>
            </a:r>
          </a:p>
        </p:txBody>
      </p:sp>
      <p:sp>
        <p:nvSpPr>
          <p:cNvPr id="25" name="Shape 63">
            <a:extLst>
              <a:ext uri="{FF2B5EF4-FFF2-40B4-BE49-F238E27FC236}">
                <a16:creationId xmlns:a16="http://schemas.microsoft.com/office/drawing/2014/main" id="{5CD680CF-85D6-B7ED-2697-ADAB973739AD}"/>
              </a:ext>
            </a:extLst>
          </p:cNvPr>
          <p:cNvSpPr txBox="1"/>
          <p:nvPr/>
        </p:nvSpPr>
        <p:spPr>
          <a:xfrm>
            <a:off x="25118292" y="26232955"/>
            <a:ext cx="14072114"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References &amp; Acknowledgements </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pic>
        <p:nvPicPr>
          <p:cNvPr id="18" name="Picture 17" descr="A screenshot of a computer screen&#10;&#10;AI-generated content may be incorrect.">
            <a:extLst>
              <a:ext uri="{FF2B5EF4-FFF2-40B4-BE49-F238E27FC236}">
                <a16:creationId xmlns:a16="http://schemas.microsoft.com/office/drawing/2014/main" id="{C46C3C7F-A833-EB4D-A0CF-B42330FC63E6}"/>
              </a:ext>
            </a:extLst>
          </p:cNvPr>
          <p:cNvPicPr>
            <a:picLocks noChangeAspect="1"/>
          </p:cNvPicPr>
          <p:nvPr/>
        </p:nvPicPr>
        <p:blipFill>
          <a:blip r:embed="rId7"/>
          <a:srcRect l="21332" r="17080"/>
          <a:stretch/>
        </p:blipFill>
        <p:spPr>
          <a:xfrm>
            <a:off x="32695623" y="8042950"/>
            <a:ext cx="6494783" cy="8947431"/>
          </a:xfrm>
          <a:prstGeom prst="rect">
            <a:avLst/>
          </a:prstGeom>
        </p:spPr>
      </p:pic>
      <p:pic>
        <p:nvPicPr>
          <p:cNvPr id="34" name="Picture 33" descr="A screenshot of a graph&#10;&#10;AI-generated content may be incorrect.">
            <a:extLst>
              <a:ext uri="{FF2B5EF4-FFF2-40B4-BE49-F238E27FC236}">
                <a16:creationId xmlns:a16="http://schemas.microsoft.com/office/drawing/2014/main" id="{1E5AF710-795E-A2A7-0815-909B7A7F3D79}"/>
              </a:ext>
            </a:extLst>
          </p:cNvPr>
          <p:cNvPicPr>
            <a:picLocks noChangeAspect="1"/>
          </p:cNvPicPr>
          <p:nvPr/>
        </p:nvPicPr>
        <p:blipFill>
          <a:blip r:embed="rId8"/>
          <a:stretch>
            <a:fillRect/>
          </a:stretch>
        </p:blipFill>
        <p:spPr>
          <a:xfrm>
            <a:off x="10791781" y="17240281"/>
            <a:ext cx="9883547" cy="6546513"/>
          </a:xfrm>
          <a:prstGeom prst="rect">
            <a:avLst/>
          </a:prstGeom>
        </p:spPr>
      </p:pic>
      <p:pic>
        <p:nvPicPr>
          <p:cNvPr id="37" name="Picture 36" descr="A qr code on a white background&#10;&#10;AI-generated content may be incorrect.">
            <a:extLst>
              <a:ext uri="{FF2B5EF4-FFF2-40B4-BE49-F238E27FC236}">
                <a16:creationId xmlns:a16="http://schemas.microsoft.com/office/drawing/2014/main" id="{92E74B61-D5A1-6E18-E361-DA0A6AE98D66}"/>
              </a:ext>
            </a:extLst>
          </p:cNvPr>
          <p:cNvPicPr>
            <a:picLocks noChangeAspect="1"/>
          </p:cNvPicPr>
          <p:nvPr/>
        </p:nvPicPr>
        <p:blipFill>
          <a:blip r:embed="rId9"/>
          <a:stretch>
            <a:fillRect/>
          </a:stretch>
        </p:blipFill>
        <p:spPr>
          <a:xfrm>
            <a:off x="36714690" y="27635041"/>
            <a:ext cx="2496246" cy="2496246"/>
          </a:xfrm>
          <a:prstGeom prst="rect">
            <a:avLst/>
          </a:prstGeom>
        </p:spPr>
      </p:pic>
    </p:spTree>
    <p:extLst>
      <p:ext uri="{BB962C8B-B14F-4D97-AF65-F5344CB8AC3E}">
        <p14:creationId xmlns:p14="http://schemas.microsoft.com/office/powerpoint/2010/main" val="2765888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1505</TotalTime>
  <Words>643</Words>
  <Application>Microsoft Office PowerPoint</Application>
  <PresentationFormat>Custom</PresentationFormat>
  <Paragraphs>73</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Consolas</vt:lpstr>
      <vt:lpstr>Oswald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Delila Medlin</cp:lastModifiedBy>
  <cp:revision>37</cp:revision>
  <dcterms:created xsi:type="dcterms:W3CDTF">2018-10-09T15:34:40Z</dcterms:created>
  <dcterms:modified xsi:type="dcterms:W3CDTF">2025-04-11T06:58:05Z</dcterms:modified>
</cp:coreProperties>
</file>

<file path=docProps/thumbnail.jpeg>
</file>